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76" r:id="rId5"/>
    <p:sldId id="278" r:id="rId6"/>
    <p:sldId id="272" r:id="rId7"/>
    <p:sldId id="269" r:id="rId8"/>
  </p:sldIdLst>
  <p:sldSz cx="18288000" cy="10287000"/>
  <p:notesSz cx="6858000" cy="9144000"/>
  <p:embeddedFontLst>
    <p:embeddedFont>
      <p:font typeface="TT Norms" panose="020B0604020202020204" charset="0"/>
      <p:regular r:id="rId9"/>
    </p:embeddedFont>
    <p:embeddedFont>
      <p:font typeface="TT Norm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5" Type="http://schemas.openxmlformats.org/officeDocument/2006/relationships/image" Target="../media/image21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3.jpg"/><Relationship Id="rId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34500" y="-443877"/>
            <a:ext cx="13168026" cy="11316273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86950" y="-2642796"/>
            <a:ext cx="13708112" cy="11783448"/>
            <a:chOff x="0" y="0"/>
            <a:chExt cx="812800" cy="698680"/>
          </a:xfrm>
        </p:grpSpPr>
        <p:sp>
          <p:nvSpPr>
            <p:cNvPr id="6" name="Freeform 6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81393" y="7918934"/>
            <a:ext cx="4883744" cy="4273276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0046427" y="1287867"/>
            <a:ext cx="9137786" cy="7852785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-465592" y="9702769"/>
            <a:ext cx="2021342" cy="793377"/>
          </a:xfrm>
          <a:custGeom>
            <a:avLst/>
            <a:gdLst/>
            <a:ahLst/>
            <a:cxnLst/>
            <a:rect l="l" t="t" r="r" b="b"/>
            <a:pathLst>
              <a:path w="2021342" h="793377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991692" y="2898476"/>
            <a:ext cx="9403316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1"/>
              </a:lnSpc>
            </a:pPr>
            <a:r>
              <a:rPr lang="pl-PL" sz="3200" b="1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PROGRAM TERMOMODERNIZACJI BUDYNKÓW W MIEJSCOWOŚCIACH POPEGEEROWSKICH – SZANSA DLA MIESZKAŃCÓW I ŚRODOWISKA.</a:t>
            </a:r>
            <a:endParaRPr lang="en-US" sz="3200" b="1" dirty="0">
              <a:solidFill>
                <a:srgbClr val="23403D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0" y="7403928"/>
            <a:ext cx="942782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Waldemar Miśko </a:t>
            </a:r>
            <a:r>
              <a:rPr lang="en-US" sz="250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- Prezes Zarządu 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02643" y="6231680"/>
            <a:ext cx="4667250" cy="994202"/>
            <a:chOff x="0" y="0"/>
            <a:chExt cx="1229235" cy="26184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29235" cy="261847"/>
            </a:xfrm>
            <a:custGeom>
              <a:avLst/>
              <a:gdLst/>
              <a:ahLst/>
              <a:cxnLst/>
              <a:rect l="l" t="t" r="r" b="b"/>
              <a:pathLst>
                <a:path w="1229235" h="261847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1229235" cy="328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28700" y="8836026"/>
            <a:ext cx="9427823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Szczecin, </a:t>
            </a:r>
            <a:r>
              <a:rPr lang="pl-PL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21</a:t>
            </a: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pl-PL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stycznia</a:t>
            </a: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 202</a:t>
            </a:r>
            <a:r>
              <a:rPr lang="pl-PL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6</a:t>
            </a:r>
            <a:r>
              <a:rPr lang="en-US" sz="2500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 r.</a:t>
            </a:r>
          </a:p>
        </p:txBody>
      </p:sp>
      <p:grpSp>
        <p:nvGrpSpPr>
          <p:cNvPr id="35" name="Group 55">
            <a:extLst>
              <a:ext uri="{FF2B5EF4-FFF2-40B4-BE49-F238E27FC236}">
                <a16:creationId xmlns:a16="http://schemas.microsoft.com/office/drawing/2014/main" id="{CEAF5788-43D1-CED4-6D09-F73B491C3329}"/>
              </a:ext>
            </a:extLst>
          </p:cNvPr>
          <p:cNvGrpSpPr/>
          <p:nvPr/>
        </p:nvGrpSpPr>
        <p:grpSpPr>
          <a:xfrm>
            <a:off x="11347795" y="2450145"/>
            <a:ext cx="8367606" cy="6016569"/>
            <a:chOff x="0" y="0"/>
            <a:chExt cx="971446" cy="698500"/>
          </a:xfrm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72477BE4-B9AD-DC94-AAB8-FF809C268410}"/>
                </a:ext>
              </a:extLst>
            </p:cNvPr>
            <p:cNvSpPr/>
            <p:nvPr/>
          </p:nvSpPr>
          <p:spPr>
            <a:xfrm>
              <a:off x="5330" y="0"/>
              <a:ext cx="960786" cy="698500"/>
            </a:xfrm>
            <a:custGeom>
              <a:avLst/>
              <a:gdLst/>
              <a:ahLst/>
              <a:cxnLst/>
              <a:rect l="l" t="t" r="r" b="b"/>
              <a:pathLst>
                <a:path w="960786" h="698500">
                  <a:moveTo>
                    <a:pt x="952157" y="373242"/>
                  </a:moveTo>
                  <a:lnTo>
                    <a:pt x="776875" y="674508"/>
                  </a:lnTo>
                  <a:cubicBezTo>
                    <a:pt x="768233" y="689362"/>
                    <a:pt x="752344" y="698500"/>
                    <a:pt x="735159" y="698500"/>
                  </a:cubicBezTo>
                  <a:lnTo>
                    <a:pt x="225627" y="698500"/>
                  </a:lnTo>
                  <a:cubicBezTo>
                    <a:pt x="208442" y="698500"/>
                    <a:pt x="192553" y="689362"/>
                    <a:pt x="183911" y="674508"/>
                  </a:cubicBezTo>
                  <a:lnTo>
                    <a:pt x="8629" y="373242"/>
                  </a:lnTo>
                  <a:cubicBezTo>
                    <a:pt x="0" y="358411"/>
                    <a:pt x="0" y="340089"/>
                    <a:pt x="8629" y="325258"/>
                  </a:cubicBezTo>
                  <a:lnTo>
                    <a:pt x="183911" y="23992"/>
                  </a:lnTo>
                  <a:cubicBezTo>
                    <a:pt x="192553" y="9138"/>
                    <a:pt x="208442" y="0"/>
                    <a:pt x="225627" y="0"/>
                  </a:cubicBezTo>
                  <a:lnTo>
                    <a:pt x="735159" y="0"/>
                  </a:lnTo>
                  <a:cubicBezTo>
                    <a:pt x="752344" y="0"/>
                    <a:pt x="768233" y="9138"/>
                    <a:pt x="776875" y="23992"/>
                  </a:cubicBezTo>
                  <a:lnTo>
                    <a:pt x="952157" y="325258"/>
                  </a:lnTo>
                  <a:cubicBezTo>
                    <a:pt x="960786" y="340089"/>
                    <a:pt x="960786" y="358411"/>
                    <a:pt x="952157" y="373242"/>
                  </a:cubicBezTo>
                  <a:close/>
                </a:path>
              </a:pathLst>
            </a:custGeom>
            <a:blipFill>
              <a:blip r:embed="rId13"/>
              <a:stretch>
                <a:fillRect l="-782" r="-2432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4223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2513844" flipH="1">
            <a:off x="15961901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157001" y="809315"/>
            <a:ext cx="2166271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ELENA</a:t>
            </a:r>
          </a:p>
        </p:txBody>
      </p:sp>
      <p:sp>
        <p:nvSpPr>
          <p:cNvPr id="11" name="Freeform 11"/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4986388" y="-589970"/>
            <a:ext cx="4612179" cy="3044235"/>
            <a:chOff x="0" y="0"/>
            <a:chExt cx="812800" cy="536483"/>
          </a:xfrm>
        </p:grpSpPr>
        <p:sp>
          <p:nvSpPr>
            <p:cNvPr id="13" name="Freeform 13"/>
            <p:cNvSpPr/>
            <p:nvPr/>
          </p:nvSpPr>
          <p:spPr>
            <a:xfrm>
              <a:off x="23716" y="25028"/>
              <a:ext cx="765367" cy="511455"/>
            </a:xfrm>
            <a:custGeom>
              <a:avLst/>
              <a:gdLst/>
              <a:ahLst/>
              <a:cxnLst/>
              <a:rect l="l" t="t" r="r" b="b"/>
              <a:pathLst>
                <a:path w="765367" h="511455">
                  <a:moveTo>
                    <a:pt x="413091" y="15112"/>
                  </a:moveTo>
                  <a:lnTo>
                    <a:pt x="758677" y="471314"/>
                  </a:lnTo>
                  <a:cubicBezTo>
                    <a:pt x="764414" y="478888"/>
                    <a:pt x="765368" y="489057"/>
                    <a:pt x="761139" y="497566"/>
                  </a:cubicBezTo>
                  <a:cubicBezTo>
                    <a:pt x="756910" y="506074"/>
                    <a:pt x="748228" y="511455"/>
                    <a:pt x="738727" y="511455"/>
                  </a:cubicBezTo>
                  <a:lnTo>
                    <a:pt x="26641" y="511455"/>
                  </a:lnTo>
                  <a:cubicBezTo>
                    <a:pt x="17140" y="511455"/>
                    <a:pt x="8458" y="506074"/>
                    <a:pt x="4229" y="497566"/>
                  </a:cubicBezTo>
                  <a:cubicBezTo>
                    <a:pt x="0" y="489057"/>
                    <a:pt x="954" y="478888"/>
                    <a:pt x="6691" y="471314"/>
                  </a:cubicBezTo>
                  <a:lnTo>
                    <a:pt x="352277" y="15112"/>
                  </a:lnTo>
                  <a:cubicBezTo>
                    <a:pt x="359488" y="5593"/>
                    <a:pt x="370741" y="0"/>
                    <a:pt x="382684" y="0"/>
                  </a:cubicBezTo>
                  <a:cubicBezTo>
                    <a:pt x="394627" y="0"/>
                    <a:pt x="405880" y="5593"/>
                    <a:pt x="413091" y="15112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182406"/>
              <a:ext cx="558800" cy="31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97359" y="-463532"/>
            <a:ext cx="14319000" cy="2791359"/>
            <a:chOff x="0" y="0"/>
            <a:chExt cx="1437638" cy="280255"/>
          </a:xfrm>
        </p:grpSpPr>
        <p:sp>
          <p:nvSpPr>
            <p:cNvPr id="16" name="Freeform 16"/>
            <p:cNvSpPr/>
            <p:nvPr/>
          </p:nvSpPr>
          <p:spPr>
            <a:xfrm>
              <a:off x="7436" y="0"/>
              <a:ext cx="1422766" cy="280255"/>
            </a:xfrm>
            <a:custGeom>
              <a:avLst/>
              <a:gdLst/>
              <a:ahLst/>
              <a:cxnLst/>
              <a:rect l="l" t="t" r="r" b="b"/>
              <a:pathLst>
                <a:path w="1422766" h="280255">
                  <a:moveTo>
                    <a:pt x="1210782" y="0"/>
                  </a:moveTo>
                  <a:lnTo>
                    <a:pt x="8784" y="0"/>
                  </a:lnTo>
                  <a:cubicBezTo>
                    <a:pt x="5674" y="0"/>
                    <a:pt x="2827" y="1744"/>
                    <a:pt x="1413" y="4514"/>
                  </a:cubicBezTo>
                  <a:cubicBezTo>
                    <a:pt x="0" y="7285"/>
                    <a:pt x="260" y="10614"/>
                    <a:pt x="2085" y="13132"/>
                  </a:cubicBezTo>
                  <a:lnTo>
                    <a:pt x="186243" y="267123"/>
                  </a:lnTo>
                  <a:cubicBezTo>
                    <a:pt x="192224" y="275372"/>
                    <a:pt x="201795" y="280255"/>
                    <a:pt x="211984" y="280255"/>
                  </a:cubicBezTo>
                  <a:lnTo>
                    <a:pt x="1413982" y="280255"/>
                  </a:lnTo>
                  <a:cubicBezTo>
                    <a:pt x="1417092" y="280255"/>
                    <a:pt x="1419940" y="278511"/>
                    <a:pt x="1421353" y="275740"/>
                  </a:cubicBezTo>
                  <a:cubicBezTo>
                    <a:pt x="1422766" y="272970"/>
                    <a:pt x="1422507" y="269641"/>
                    <a:pt x="1420681" y="267123"/>
                  </a:cubicBezTo>
                  <a:lnTo>
                    <a:pt x="1236524" y="13132"/>
                  </a:lnTo>
                  <a:cubicBezTo>
                    <a:pt x="1230543" y="4883"/>
                    <a:pt x="1220971" y="0"/>
                    <a:pt x="12107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1234438" cy="34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8337626" y="227320"/>
            <a:ext cx="971060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MODERNIZACJA ENERGETYCZNA BUDYNKÓW MIESZKALNYCH POPEGEEROWSKICH</a:t>
            </a:r>
          </a:p>
        </p:txBody>
      </p:sp>
      <p:sp>
        <p:nvSpPr>
          <p:cNvPr id="20" name="Freeform 20"/>
          <p:cNvSpPr/>
          <p:nvPr/>
        </p:nvSpPr>
        <p:spPr>
          <a:xfrm>
            <a:off x="1286301" y="3287735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0"/>
                </a:lnTo>
                <a:lnTo>
                  <a:pt x="0" y="16541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9267408" y="3287735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0"/>
                </a:lnTo>
                <a:lnTo>
                  <a:pt x="0" y="16541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7251" y="3287735"/>
            <a:ext cx="1358900" cy="13589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8</a:t>
              </a: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4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248358" y="3287735"/>
            <a:ext cx="1358900" cy="135890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6</a:t>
              </a: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9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930903" y="3722709"/>
            <a:ext cx="601270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Gminy </a:t>
            </a: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przystąpiły</a:t>
            </a:r>
            <a:r>
              <a:rPr lang="en-US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</a:t>
            </a:r>
            <a:r>
              <a:rPr lang="en-US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do </a:t>
            </a:r>
            <a:r>
              <a:rPr lang="en-US" sz="2500" spc="12" dirty="0" err="1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Programu</a:t>
            </a:r>
            <a:endParaRPr lang="en-US" sz="2500" spc="12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912058" y="3722709"/>
            <a:ext cx="6657980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spc="12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Gmin </a:t>
            </a:r>
            <a:r>
              <a:rPr lang="en-US" sz="2500" b="1" spc="12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odesłało zestawienie budynków</a:t>
            </a:r>
          </a:p>
        </p:txBody>
      </p:sp>
      <p:sp>
        <p:nvSpPr>
          <p:cNvPr id="30" name="Freeform 30"/>
          <p:cNvSpPr/>
          <p:nvPr/>
        </p:nvSpPr>
        <p:spPr>
          <a:xfrm>
            <a:off x="1305351" y="5386405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0"/>
                </a:lnTo>
                <a:lnTo>
                  <a:pt x="0" y="16541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>
            <a:off x="9286458" y="5386405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0"/>
                </a:lnTo>
                <a:lnTo>
                  <a:pt x="0" y="16541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grpSp>
        <p:nvGrpSpPr>
          <p:cNvPr id="32" name="Group 32"/>
          <p:cNvGrpSpPr/>
          <p:nvPr/>
        </p:nvGrpSpPr>
        <p:grpSpPr>
          <a:xfrm>
            <a:off x="1286301" y="5386405"/>
            <a:ext cx="1358900" cy="13589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142</a:t>
              </a: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9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267408" y="5386405"/>
            <a:ext cx="1358900" cy="1358900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127</a:t>
              </a: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78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949953" y="5821379"/>
            <a:ext cx="601270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Zinwentaryzowanych</a:t>
            </a:r>
            <a:r>
              <a:rPr lang="en-US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2500" spc="12" dirty="0" err="1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budynków</a:t>
            </a:r>
            <a:endParaRPr lang="en-US" sz="2500" spc="12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940589" y="5601919"/>
            <a:ext cx="6657980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Lokali</a:t>
            </a:r>
            <a:r>
              <a:rPr lang="en-US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</a:t>
            </a: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mieszkalnych</a:t>
            </a:r>
            <a:r>
              <a:rPr lang="en-US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</a:t>
            </a:r>
          </a:p>
          <a:p>
            <a:pPr algn="l">
              <a:lnSpc>
                <a:spcPts val="3500"/>
              </a:lnSpc>
            </a:pPr>
            <a:r>
              <a:rPr lang="en-US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w </a:t>
            </a:r>
            <a:r>
              <a:rPr lang="en-US" sz="2500" spc="12" dirty="0" err="1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zinwentaryzowanych</a:t>
            </a:r>
            <a:r>
              <a:rPr lang="en-US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  <a:r>
              <a:rPr lang="en-US" sz="2500" spc="12" dirty="0" err="1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budynkach</a:t>
            </a:r>
            <a:endParaRPr lang="en-US" sz="2500" spc="12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40" name="Freeform 40"/>
          <p:cNvSpPr/>
          <p:nvPr/>
        </p:nvSpPr>
        <p:spPr>
          <a:xfrm>
            <a:off x="1305351" y="7488210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sp>
        <p:nvSpPr>
          <p:cNvPr id="41" name="Freeform 41"/>
          <p:cNvSpPr/>
          <p:nvPr/>
        </p:nvSpPr>
        <p:spPr>
          <a:xfrm>
            <a:off x="9286458" y="7488210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grpSp>
        <p:nvGrpSpPr>
          <p:cNvPr id="42" name="Group 42"/>
          <p:cNvGrpSpPr/>
          <p:nvPr/>
        </p:nvGrpSpPr>
        <p:grpSpPr>
          <a:xfrm>
            <a:off x="1286301" y="7488210"/>
            <a:ext cx="1358900" cy="1358900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59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9267408" y="7488210"/>
            <a:ext cx="1358900" cy="1358900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pl-PL" sz="2799" b="1" dirty="0">
                  <a:solidFill>
                    <a:srgbClr val="FFFFFF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429</a:t>
              </a:r>
              <a:endParaRPr lang="en-US" sz="2799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endParaRP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2949953" y="7649377"/>
            <a:ext cx="6012702" cy="1330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500" b="1" spc="12" dirty="0">
                <a:solidFill>
                  <a:srgbClr val="23403D"/>
                </a:solidFill>
                <a:latin typeface="TT Norms Bold" panose="020B0604020202020204" charset="0"/>
                <a:ea typeface="TT Norms"/>
                <a:cs typeface="TT Norms"/>
                <a:sym typeface="TT Norms"/>
              </a:rPr>
              <a:t>Gminy, </a:t>
            </a:r>
            <a:r>
              <a:rPr lang="pl-PL" sz="2500" spc="12" dirty="0">
                <a:solidFill>
                  <a:srgbClr val="23403D"/>
                </a:solidFill>
                <a:latin typeface="TT Norms" panose="020B0604020202020204" charset="0"/>
                <a:ea typeface="TT Norms"/>
                <a:cs typeface="TT Norms"/>
                <a:sym typeface="TT Norms"/>
              </a:rPr>
              <a:t>które przekazały uchwały Wspólnot Mieszkaniowych w sprawie przystąpienia do Programu</a:t>
            </a:r>
            <a:endParaRPr lang="en-US" sz="2500" spc="12" dirty="0">
              <a:solidFill>
                <a:srgbClr val="23403D"/>
              </a:solidFill>
              <a:latin typeface="TT Norms" panose="020B0604020202020204" charset="0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0940589" y="7703725"/>
            <a:ext cx="6657980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Uchwał Wspólnot Mieszkaniowych </a:t>
            </a:r>
            <a:r>
              <a:rPr lang="pl-PL" sz="2500" spc="12" dirty="0">
                <a:solidFill>
                  <a:srgbClr val="23403D"/>
                </a:solidFill>
                <a:latin typeface="TT Norms" panose="020B0604020202020204" charset="0"/>
                <a:ea typeface="TT Norms Bold"/>
                <a:cs typeface="TT Norms Bold"/>
                <a:sym typeface="TT Norms Bold"/>
              </a:rPr>
              <a:t>potwierdzających przystąpienie do Programu </a:t>
            </a:r>
            <a:endParaRPr lang="en-US" sz="2500" spc="12" dirty="0">
              <a:solidFill>
                <a:srgbClr val="23403D"/>
              </a:solidFill>
              <a:latin typeface="TT Norms" panose="020B0604020202020204" charset="0"/>
              <a:ea typeface="TT Norms"/>
              <a:cs typeface="TT Norms"/>
              <a:sym typeface="TT Nor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2513844" flipH="1">
            <a:off x="15961901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157001" y="809315"/>
            <a:ext cx="2166271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ELENA</a:t>
            </a:r>
          </a:p>
        </p:txBody>
      </p:sp>
      <p:sp>
        <p:nvSpPr>
          <p:cNvPr id="10" name="Freeform 10"/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4986388" y="-589970"/>
            <a:ext cx="4612179" cy="3044235"/>
            <a:chOff x="0" y="0"/>
            <a:chExt cx="812800" cy="536483"/>
          </a:xfrm>
        </p:grpSpPr>
        <p:sp>
          <p:nvSpPr>
            <p:cNvPr id="12" name="Freeform 12"/>
            <p:cNvSpPr/>
            <p:nvPr/>
          </p:nvSpPr>
          <p:spPr>
            <a:xfrm>
              <a:off x="23716" y="25028"/>
              <a:ext cx="765367" cy="511455"/>
            </a:xfrm>
            <a:custGeom>
              <a:avLst/>
              <a:gdLst/>
              <a:ahLst/>
              <a:cxnLst/>
              <a:rect l="l" t="t" r="r" b="b"/>
              <a:pathLst>
                <a:path w="765367" h="511455">
                  <a:moveTo>
                    <a:pt x="413091" y="15112"/>
                  </a:moveTo>
                  <a:lnTo>
                    <a:pt x="758677" y="471314"/>
                  </a:lnTo>
                  <a:cubicBezTo>
                    <a:pt x="764414" y="478888"/>
                    <a:pt x="765368" y="489057"/>
                    <a:pt x="761139" y="497566"/>
                  </a:cubicBezTo>
                  <a:cubicBezTo>
                    <a:pt x="756910" y="506074"/>
                    <a:pt x="748228" y="511455"/>
                    <a:pt x="738727" y="511455"/>
                  </a:cubicBezTo>
                  <a:lnTo>
                    <a:pt x="26641" y="511455"/>
                  </a:lnTo>
                  <a:cubicBezTo>
                    <a:pt x="17140" y="511455"/>
                    <a:pt x="8458" y="506074"/>
                    <a:pt x="4229" y="497566"/>
                  </a:cubicBezTo>
                  <a:cubicBezTo>
                    <a:pt x="0" y="489057"/>
                    <a:pt x="954" y="478888"/>
                    <a:pt x="6691" y="471314"/>
                  </a:cubicBezTo>
                  <a:lnTo>
                    <a:pt x="352277" y="15112"/>
                  </a:lnTo>
                  <a:cubicBezTo>
                    <a:pt x="359488" y="5593"/>
                    <a:pt x="370741" y="0"/>
                    <a:pt x="382684" y="0"/>
                  </a:cubicBezTo>
                  <a:cubicBezTo>
                    <a:pt x="394627" y="0"/>
                    <a:pt x="405880" y="5593"/>
                    <a:pt x="413091" y="15112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182406"/>
              <a:ext cx="558800" cy="31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97359" y="-463532"/>
            <a:ext cx="14319000" cy="2791359"/>
            <a:chOff x="0" y="0"/>
            <a:chExt cx="1437638" cy="280255"/>
          </a:xfrm>
        </p:grpSpPr>
        <p:sp>
          <p:nvSpPr>
            <p:cNvPr id="15" name="Freeform 15"/>
            <p:cNvSpPr/>
            <p:nvPr/>
          </p:nvSpPr>
          <p:spPr>
            <a:xfrm>
              <a:off x="7436" y="0"/>
              <a:ext cx="1422766" cy="280255"/>
            </a:xfrm>
            <a:custGeom>
              <a:avLst/>
              <a:gdLst/>
              <a:ahLst/>
              <a:cxnLst/>
              <a:rect l="l" t="t" r="r" b="b"/>
              <a:pathLst>
                <a:path w="1422766" h="280255">
                  <a:moveTo>
                    <a:pt x="1210782" y="0"/>
                  </a:moveTo>
                  <a:lnTo>
                    <a:pt x="8784" y="0"/>
                  </a:lnTo>
                  <a:cubicBezTo>
                    <a:pt x="5674" y="0"/>
                    <a:pt x="2827" y="1744"/>
                    <a:pt x="1413" y="4514"/>
                  </a:cubicBezTo>
                  <a:cubicBezTo>
                    <a:pt x="0" y="7285"/>
                    <a:pt x="260" y="10614"/>
                    <a:pt x="2085" y="13132"/>
                  </a:cubicBezTo>
                  <a:lnTo>
                    <a:pt x="186243" y="267123"/>
                  </a:lnTo>
                  <a:cubicBezTo>
                    <a:pt x="192224" y="275372"/>
                    <a:pt x="201795" y="280255"/>
                    <a:pt x="211984" y="280255"/>
                  </a:cubicBezTo>
                  <a:lnTo>
                    <a:pt x="1413982" y="280255"/>
                  </a:lnTo>
                  <a:cubicBezTo>
                    <a:pt x="1417092" y="280255"/>
                    <a:pt x="1419940" y="278511"/>
                    <a:pt x="1421353" y="275740"/>
                  </a:cubicBezTo>
                  <a:cubicBezTo>
                    <a:pt x="1422766" y="272970"/>
                    <a:pt x="1422507" y="269641"/>
                    <a:pt x="1420681" y="267123"/>
                  </a:cubicBezTo>
                  <a:lnTo>
                    <a:pt x="1236524" y="13132"/>
                  </a:lnTo>
                  <a:cubicBezTo>
                    <a:pt x="1230543" y="4883"/>
                    <a:pt x="1220971" y="0"/>
                    <a:pt x="12107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66675"/>
              <a:ext cx="1234438" cy="34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/>
          <p:cNvSpPr txBox="1"/>
          <p:nvPr/>
        </p:nvSpPr>
        <p:spPr>
          <a:xfrm>
            <a:off x="8337626" y="227320"/>
            <a:ext cx="971060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MODERNIZACJA ENERGETYCZNA BUDYNKÓW MIESZKALNYCH POPEGEEROWSKICH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84240165-09F2-0C48-E360-DC8EB7C0E9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26" y="2764117"/>
            <a:ext cx="8955042" cy="75072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45069-6E9F-FBC4-EFCD-591BD64A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B7769B-2E96-5606-6AF8-835BEA38B0F3}"/>
              </a:ext>
            </a:extLst>
          </p:cNvPr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B26A416-5CA8-32CA-25FD-24608BB7A3C1}"/>
              </a:ext>
            </a:extLst>
          </p:cNvPr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4223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8CC8DB1-C2BB-B068-6F72-82144BC431B4}"/>
              </a:ext>
            </a:extLst>
          </p:cNvPr>
          <p:cNvSpPr/>
          <p:nvPr/>
        </p:nvSpPr>
        <p:spPr>
          <a:xfrm rot="2513844" flipH="1">
            <a:off x="15961901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227F713-926D-0183-3BCF-6C82560D433A}"/>
              </a:ext>
            </a:extLst>
          </p:cNvPr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9070FC8-B22F-4100-4903-D78995DEC160}"/>
              </a:ext>
            </a:extLst>
          </p:cNvPr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BF8AB45-7037-2DF1-8C43-B68C1CCECDC0}"/>
              </a:ext>
            </a:extLst>
          </p:cNvPr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6F7E958-A977-4AE5-2CF7-760A722371AC}"/>
                </a:ext>
              </a:extLst>
            </p:cNvPr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1C9F68A-D2C4-91CF-6433-57B254AB30DE}"/>
                </a:ext>
              </a:extLst>
            </p:cNvPr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9E83A4A6-84E9-40BA-DB6A-BB22591400FA}"/>
              </a:ext>
            </a:extLst>
          </p:cNvPr>
          <p:cNvSpPr txBox="1"/>
          <p:nvPr/>
        </p:nvSpPr>
        <p:spPr>
          <a:xfrm>
            <a:off x="14157001" y="809315"/>
            <a:ext cx="2166271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ELENA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A941274-B6C7-7AF8-C3F7-FA90F78BECF4}"/>
              </a:ext>
            </a:extLst>
          </p:cNvPr>
          <p:cNvSpPr txBox="1"/>
          <p:nvPr/>
        </p:nvSpPr>
        <p:spPr>
          <a:xfrm>
            <a:off x="1248201" y="2658862"/>
            <a:ext cx="16566300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pl-PL" sz="2999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Stan realizacji programu na 21.01.2026 r.</a:t>
            </a:r>
            <a:endParaRPr lang="en-US" sz="2999" b="1" spc="14" dirty="0">
              <a:solidFill>
                <a:srgbClr val="23403D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DFD8F43-A936-1F03-6E32-7F86EBE16F49}"/>
              </a:ext>
            </a:extLst>
          </p:cNvPr>
          <p:cNvSpPr txBox="1"/>
          <p:nvPr/>
        </p:nvSpPr>
        <p:spPr>
          <a:xfrm>
            <a:off x="1267251" y="3511550"/>
            <a:ext cx="15992049" cy="485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02.01.2026 r.</a:t>
            </a:r>
            <a:r>
              <a:rPr lang="pl-PL" sz="2500" b="1" spc="12" dirty="0">
                <a:solidFill>
                  <a:srgbClr val="23403D"/>
                </a:solidFill>
                <a:latin typeface="TT Norms"/>
              </a:rPr>
              <a:t> 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-  opublikowane zostało postępowanie na „</a:t>
            </a:r>
            <a:r>
              <a:rPr lang="pl-PL" sz="2500" i="1" spc="12" dirty="0">
                <a:solidFill>
                  <a:srgbClr val="23403D"/>
                </a:solidFill>
                <a:latin typeface="TT Norms"/>
              </a:rPr>
              <a:t>Wykonanie audytów energetycznych wraz </a:t>
            </a:r>
          </a:p>
          <a:p>
            <a:pPr>
              <a:lnSpc>
                <a:spcPts val="3500"/>
              </a:lnSpc>
            </a:pPr>
            <a:r>
              <a:rPr lang="pl-PL" sz="2500" i="1" spc="12" dirty="0">
                <a:solidFill>
                  <a:srgbClr val="23403D"/>
                </a:solidFill>
                <a:latin typeface="TT Norms"/>
              </a:rPr>
              <a:t>z inwentaryzacją architektoniczno- budowlaną budynków mieszkalnych wielolokalowych </a:t>
            </a:r>
          </a:p>
          <a:p>
            <a:pPr>
              <a:lnSpc>
                <a:spcPts val="3500"/>
              </a:lnSpc>
            </a:pPr>
            <a:r>
              <a:rPr lang="pl-PL" sz="2500" i="1" spc="12" dirty="0">
                <a:solidFill>
                  <a:srgbClr val="23403D"/>
                </a:solidFill>
                <a:latin typeface="TT Norms"/>
              </a:rPr>
              <a:t>będących pierwotnie w zasobach PGR na terenie Gmin woj. Zachodniopomorskiego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”.</a:t>
            </a:r>
          </a:p>
          <a:p>
            <a:endParaRPr lang="pl-PL" sz="2500" dirty="0">
              <a:latin typeface="TT Norms" panose="020B0604020202020204" charset="0"/>
            </a:endParaRPr>
          </a:p>
          <a:p>
            <a:pPr>
              <a:lnSpc>
                <a:spcPts val="3500"/>
              </a:lnSpc>
            </a:pPr>
            <a:r>
              <a:rPr lang="pl-PL" sz="2500" spc="12" dirty="0">
                <a:solidFill>
                  <a:srgbClr val="23403D"/>
                </a:solidFill>
                <a:latin typeface="TT Norms"/>
              </a:rPr>
              <a:t>Postępowaniem publicznym w ramach zamówienia podstawowego objęto </a:t>
            </a: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398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 budynków wielorodzinnych Wspólnot mieszkaniowych z terenu </a:t>
            </a: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51 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gmin województwa zachodniopomorskiego.</a:t>
            </a:r>
          </a:p>
          <a:p>
            <a:pPr>
              <a:lnSpc>
                <a:spcPts val="3500"/>
              </a:lnSpc>
            </a:pPr>
            <a:endParaRPr lang="pl-PL" sz="2500" spc="12" dirty="0">
              <a:solidFill>
                <a:srgbClr val="23403D"/>
              </a:solidFill>
              <a:latin typeface="TT Norms"/>
            </a:endParaRPr>
          </a:p>
          <a:p>
            <a:pPr>
              <a:lnSpc>
                <a:spcPts val="3500"/>
              </a:lnSpc>
            </a:pP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09.02.2026 r. 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– planowany termin składania ofert przez Wykonawców</a:t>
            </a:r>
          </a:p>
          <a:p>
            <a:pPr>
              <a:lnSpc>
                <a:spcPts val="3500"/>
              </a:lnSpc>
            </a:pPr>
            <a:endParaRPr lang="pl-PL" sz="2500" spc="12" dirty="0">
              <a:solidFill>
                <a:srgbClr val="23403D"/>
              </a:solidFill>
              <a:latin typeface="TT Norms"/>
            </a:endParaRPr>
          </a:p>
          <a:p>
            <a:pPr>
              <a:lnSpc>
                <a:spcPts val="3500"/>
              </a:lnSpc>
            </a:pP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Na bieżąco przyjmujemy kolejne uchwały 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Wspólnot Mieszkaniowych o przystąpieniu do realizacji Programu.  </a:t>
            </a:r>
          </a:p>
          <a:p>
            <a:pPr algn="l">
              <a:lnSpc>
                <a:spcPts val="3500"/>
              </a:lnSpc>
            </a:pPr>
            <a:endParaRPr lang="en-US" sz="2500" spc="12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9DCB634-99F4-BD20-205A-94CFDC55B200}"/>
              </a:ext>
            </a:extLst>
          </p:cNvPr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01B44D1-32DE-3903-7EEA-D14B26D51CD5}"/>
              </a:ext>
            </a:extLst>
          </p:cNvPr>
          <p:cNvGrpSpPr/>
          <p:nvPr/>
        </p:nvGrpSpPr>
        <p:grpSpPr>
          <a:xfrm rot="-10800000">
            <a:off x="4986388" y="-589970"/>
            <a:ext cx="4612179" cy="3044235"/>
            <a:chOff x="0" y="0"/>
            <a:chExt cx="812800" cy="53648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EE7DF79-9DC5-BDE0-EEDF-24E253AA2236}"/>
                </a:ext>
              </a:extLst>
            </p:cNvPr>
            <p:cNvSpPr/>
            <p:nvPr/>
          </p:nvSpPr>
          <p:spPr>
            <a:xfrm>
              <a:off x="23716" y="25028"/>
              <a:ext cx="765367" cy="511455"/>
            </a:xfrm>
            <a:custGeom>
              <a:avLst/>
              <a:gdLst/>
              <a:ahLst/>
              <a:cxnLst/>
              <a:rect l="l" t="t" r="r" b="b"/>
              <a:pathLst>
                <a:path w="765367" h="511455">
                  <a:moveTo>
                    <a:pt x="413091" y="15112"/>
                  </a:moveTo>
                  <a:lnTo>
                    <a:pt x="758677" y="471314"/>
                  </a:lnTo>
                  <a:cubicBezTo>
                    <a:pt x="764414" y="478888"/>
                    <a:pt x="765368" y="489057"/>
                    <a:pt x="761139" y="497566"/>
                  </a:cubicBezTo>
                  <a:cubicBezTo>
                    <a:pt x="756910" y="506074"/>
                    <a:pt x="748228" y="511455"/>
                    <a:pt x="738727" y="511455"/>
                  </a:cubicBezTo>
                  <a:lnTo>
                    <a:pt x="26641" y="511455"/>
                  </a:lnTo>
                  <a:cubicBezTo>
                    <a:pt x="17140" y="511455"/>
                    <a:pt x="8458" y="506074"/>
                    <a:pt x="4229" y="497566"/>
                  </a:cubicBezTo>
                  <a:cubicBezTo>
                    <a:pt x="0" y="489057"/>
                    <a:pt x="954" y="478888"/>
                    <a:pt x="6691" y="471314"/>
                  </a:cubicBezTo>
                  <a:lnTo>
                    <a:pt x="352277" y="15112"/>
                  </a:lnTo>
                  <a:cubicBezTo>
                    <a:pt x="359488" y="5593"/>
                    <a:pt x="370741" y="0"/>
                    <a:pt x="382684" y="0"/>
                  </a:cubicBezTo>
                  <a:cubicBezTo>
                    <a:pt x="394627" y="0"/>
                    <a:pt x="405880" y="5593"/>
                    <a:pt x="413091" y="15112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28F53B92-A43D-E0ED-CF3D-6612C8BD5758}"/>
                </a:ext>
              </a:extLst>
            </p:cNvPr>
            <p:cNvSpPr txBox="1"/>
            <p:nvPr/>
          </p:nvSpPr>
          <p:spPr>
            <a:xfrm>
              <a:off x="127000" y="182406"/>
              <a:ext cx="558800" cy="31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B06AC85-1125-BBE9-BD6F-E75D2D3F7388}"/>
              </a:ext>
            </a:extLst>
          </p:cNvPr>
          <p:cNvGrpSpPr/>
          <p:nvPr/>
        </p:nvGrpSpPr>
        <p:grpSpPr>
          <a:xfrm>
            <a:off x="6297359" y="-463532"/>
            <a:ext cx="14319000" cy="2791359"/>
            <a:chOff x="0" y="0"/>
            <a:chExt cx="1437638" cy="28025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4B1CBD-163F-BB3E-E1D4-16AD5E48D381}"/>
                </a:ext>
              </a:extLst>
            </p:cNvPr>
            <p:cNvSpPr/>
            <p:nvPr/>
          </p:nvSpPr>
          <p:spPr>
            <a:xfrm>
              <a:off x="7436" y="0"/>
              <a:ext cx="1422766" cy="280255"/>
            </a:xfrm>
            <a:custGeom>
              <a:avLst/>
              <a:gdLst/>
              <a:ahLst/>
              <a:cxnLst/>
              <a:rect l="l" t="t" r="r" b="b"/>
              <a:pathLst>
                <a:path w="1422766" h="280255">
                  <a:moveTo>
                    <a:pt x="1210782" y="0"/>
                  </a:moveTo>
                  <a:lnTo>
                    <a:pt x="8784" y="0"/>
                  </a:lnTo>
                  <a:cubicBezTo>
                    <a:pt x="5674" y="0"/>
                    <a:pt x="2827" y="1744"/>
                    <a:pt x="1413" y="4514"/>
                  </a:cubicBezTo>
                  <a:cubicBezTo>
                    <a:pt x="0" y="7285"/>
                    <a:pt x="260" y="10614"/>
                    <a:pt x="2085" y="13132"/>
                  </a:cubicBezTo>
                  <a:lnTo>
                    <a:pt x="186243" y="267123"/>
                  </a:lnTo>
                  <a:cubicBezTo>
                    <a:pt x="192224" y="275372"/>
                    <a:pt x="201795" y="280255"/>
                    <a:pt x="211984" y="280255"/>
                  </a:cubicBezTo>
                  <a:lnTo>
                    <a:pt x="1413982" y="280255"/>
                  </a:lnTo>
                  <a:cubicBezTo>
                    <a:pt x="1417092" y="280255"/>
                    <a:pt x="1419940" y="278511"/>
                    <a:pt x="1421353" y="275740"/>
                  </a:cubicBezTo>
                  <a:cubicBezTo>
                    <a:pt x="1422766" y="272970"/>
                    <a:pt x="1422507" y="269641"/>
                    <a:pt x="1420681" y="267123"/>
                  </a:cubicBezTo>
                  <a:lnTo>
                    <a:pt x="1236524" y="13132"/>
                  </a:lnTo>
                  <a:cubicBezTo>
                    <a:pt x="1230543" y="4883"/>
                    <a:pt x="1220971" y="0"/>
                    <a:pt x="12107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9DEF488-9F9E-C0C8-F059-74A6BCEBEE9B}"/>
                </a:ext>
              </a:extLst>
            </p:cNvPr>
            <p:cNvSpPr txBox="1"/>
            <p:nvPr/>
          </p:nvSpPr>
          <p:spPr>
            <a:xfrm>
              <a:off x="101600" y="-66675"/>
              <a:ext cx="1234438" cy="34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C10E5DF0-8189-11F3-ABFB-810FFBC6CCE4}"/>
              </a:ext>
            </a:extLst>
          </p:cNvPr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5F8B25D-59E1-58DC-FDD4-12668E978256}"/>
              </a:ext>
            </a:extLst>
          </p:cNvPr>
          <p:cNvSpPr txBox="1"/>
          <p:nvPr/>
        </p:nvSpPr>
        <p:spPr>
          <a:xfrm>
            <a:off x="8337626" y="227320"/>
            <a:ext cx="971060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MODERNIZACJA ENERGETYCZNA BUDYNKÓW MIESZKALNYCH POPEGEEROWSKICH</a:t>
            </a:r>
          </a:p>
        </p:txBody>
      </p:sp>
    </p:spTree>
    <p:extLst>
      <p:ext uri="{BB962C8B-B14F-4D97-AF65-F5344CB8AC3E}">
        <p14:creationId xmlns:p14="http://schemas.microsoft.com/office/powerpoint/2010/main" val="21350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BEE48-FA0F-492C-3167-09C1639DB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BBDE6B-85A2-9B78-C055-864D84E71D0B}"/>
              </a:ext>
            </a:extLst>
          </p:cNvPr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F8868E8-9443-3D39-DCEB-9D11372A89BD}"/>
              </a:ext>
            </a:extLst>
          </p:cNvPr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4223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C70C866-AA80-3FF4-C206-E0C20F46C43A}"/>
              </a:ext>
            </a:extLst>
          </p:cNvPr>
          <p:cNvSpPr/>
          <p:nvPr/>
        </p:nvSpPr>
        <p:spPr>
          <a:xfrm rot="2513844" flipH="1">
            <a:off x="15961901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7712113-FC65-4440-79F6-F04016741A8E}"/>
              </a:ext>
            </a:extLst>
          </p:cNvPr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54904CA-CB1C-CAFA-FF9A-A74BAB3B422B}"/>
              </a:ext>
            </a:extLst>
          </p:cNvPr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0101D68-A2C9-F5FA-459E-A7CB626C362A}"/>
              </a:ext>
            </a:extLst>
          </p:cNvPr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3F209A6-A699-743E-09DF-176B26AF1ED9}"/>
                </a:ext>
              </a:extLst>
            </p:cNvPr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68EA300-42BB-9213-D157-C3CB53BDB12F}"/>
                </a:ext>
              </a:extLst>
            </p:cNvPr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30B0CB3B-AD94-BAEA-3EE1-E0AD1B4827F2}"/>
              </a:ext>
            </a:extLst>
          </p:cNvPr>
          <p:cNvSpPr txBox="1"/>
          <p:nvPr/>
        </p:nvSpPr>
        <p:spPr>
          <a:xfrm>
            <a:off x="14157001" y="809315"/>
            <a:ext cx="2166271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ELENA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E4BB56F-3B89-4721-CD61-7DD752C8315A}"/>
              </a:ext>
            </a:extLst>
          </p:cNvPr>
          <p:cNvSpPr txBox="1"/>
          <p:nvPr/>
        </p:nvSpPr>
        <p:spPr>
          <a:xfrm>
            <a:off x="1248201" y="2658862"/>
            <a:ext cx="16566300" cy="519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pl-PL" sz="2999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Stan realizacji programu na 21.01.2026 r. i planowane działania.</a:t>
            </a:r>
            <a:endParaRPr lang="en-US" sz="2999" b="1" spc="14" dirty="0">
              <a:solidFill>
                <a:srgbClr val="23403D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35FF983B-CF3E-E7FE-CBAF-A283D850349D}"/>
              </a:ext>
            </a:extLst>
          </p:cNvPr>
          <p:cNvSpPr txBox="1"/>
          <p:nvPr/>
        </p:nvSpPr>
        <p:spPr>
          <a:xfrm>
            <a:off x="1267251" y="3511550"/>
            <a:ext cx="15992049" cy="530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pl-PL" sz="2500" b="1" spc="14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15.01.2026 r.</a:t>
            </a:r>
            <a:r>
              <a:rPr lang="pl-PL" sz="2500" b="1" spc="12" dirty="0">
                <a:solidFill>
                  <a:srgbClr val="23403D"/>
                </a:solidFill>
                <a:latin typeface="TT Norms"/>
              </a:rPr>
              <a:t> </a:t>
            </a:r>
            <a:r>
              <a:rPr lang="pl-PL" sz="2500" spc="12" dirty="0">
                <a:solidFill>
                  <a:srgbClr val="23403D"/>
                </a:solidFill>
                <a:latin typeface="TT Norms"/>
              </a:rPr>
              <a:t>-  na stronie NFOŚiGW zostały  ogłoszone konsultacje społeczne programu „Poprawa efektywności budynków mieszkalnych wielorodzinnych na terenach wiejskich”.  </a:t>
            </a:r>
          </a:p>
          <a:p>
            <a:pPr algn="just">
              <a:lnSpc>
                <a:spcPts val="3500"/>
              </a:lnSpc>
            </a:pPr>
            <a:r>
              <a:rPr lang="pl-PL" sz="2500" spc="12" dirty="0">
                <a:solidFill>
                  <a:srgbClr val="23403D"/>
                </a:solidFill>
                <a:latin typeface="TT Norms"/>
              </a:rPr>
              <a:t>W ramach programu wspierane będą inwestycje polegające na poprawie efektywności energetycznej wraz z możliwością zastosowania odnawialnych źródeł energii w wielorodzinnych budynkach mieszkalnych na terenach wiejskich dotkniętych ubóstwem energetycznym w związku z transformacją ustrojową.</a:t>
            </a:r>
          </a:p>
          <a:p>
            <a:pPr>
              <a:lnSpc>
                <a:spcPts val="3500"/>
              </a:lnSpc>
            </a:pPr>
            <a:r>
              <a:rPr lang="pl-PL" sz="2500" b="1" spc="12" dirty="0">
                <a:solidFill>
                  <a:srgbClr val="23403D"/>
                </a:solidFill>
                <a:latin typeface="TT Norms"/>
              </a:rPr>
              <a:t>Uwagi do zapisów programu można składać do 28.01.2026r. za pomocą formularza zamieszczonego na stronie </a:t>
            </a:r>
            <a:r>
              <a:rPr lang="pl-PL" sz="2500" b="1" spc="12" dirty="0" err="1">
                <a:solidFill>
                  <a:srgbClr val="23403D"/>
                </a:solidFill>
                <a:latin typeface="TT Norms"/>
              </a:rPr>
              <a:t>NFOSiGW</a:t>
            </a:r>
            <a:r>
              <a:rPr lang="pl-PL" sz="2500" b="1" spc="12" dirty="0">
                <a:solidFill>
                  <a:srgbClr val="23403D"/>
                </a:solidFill>
                <a:latin typeface="TT Norms"/>
              </a:rPr>
              <a:t>.</a:t>
            </a:r>
          </a:p>
          <a:p>
            <a:endParaRPr lang="pl-PL" sz="2500" dirty="0">
              <a:latin typeface="TT Norms" panose="020B0604020202020204" charset="0"/>
            </a:endParaRPr>
          </a:p>
          <a:p>
            <a:pPr algn="l">
              <a:lnSpc>
                <a:spcPts val="3500"/>
              </a:lnSpc>
            </a:pPr>
            <a:r>
              <a:rPr lang="pl-PL" sz="2500" b="1" spc="12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II/III kwartał 2026r</a:t>
            </a:r>
            <a:r>
              <a:rPr lang="pl-PL" sz="2500" b="1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.  - </a:t>
            </a:r>
            <a:r>
              <a:rPr lang="pl-PL" sz="2500" spc="12" dirty="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planowane jest ogłoszenie naboru wniosków o dofinansowanie  na przeprowadzenia działań termomodernizacyjnych budynków wielolokalowych na terenach popegeerowskich w ramach Funduszy Europejskich dla Pomorza Zachodniego.  Działania te to wspólna inicjatywa z  Urzędem Marszałkowskim Województwa Zachodniopomorskiego. </a:t>
            </a:r>
            <a:endParaRPr lang="en-US" sz="2500" spc="12" dirty="0">
              <a:solidFill>
                <a:srgbClr val="23403D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7DBBD2C-12DE-9E69-72A9-2701629E65D1}"/>
              </a:ext>
            </a:extLst>
          </p:cNvPr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A15D6EA-34F4-E46D-85C8-D6F81EC71BFA}"/>
              </a:ext>
            </a:extLst>
          </p:cNvPr>
          <p:cNvGrpSpPr/>
          <p:nvPr/>
        </p:nvGrpSpPr>
        <p:grpSpPr>
          <a:xfrm rot="-10800000">
            <a:off x="4986388" y="-589970"/>
            <a:ext cx="4612179" cy="3044235"/>
            <a:chOff x="0" y="0"/>
            <a:chExt cx="812800" cy="53648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B2388C1-E90A-C870-2A99-91CA21CF055B}"/>
                </a:ext>
              </a:extLst>
            </p:cNvPr>
            <p:cNvSpPr/>
            <p:nvPr/>
          </p:nvSpPr>
          <p:spPr>
            <a:xfrm>
              <a:off x="23716" y="25028"/>
              <a:ext cx="765367" cy="511455"/>
            </a:xfrm>
            <a:custGeom>
              <a:avLst/>
              <a:gdLst/>
              <a:ahLst/>
              <a:cxnLst/>
              <a:rect l="l" t="t" r="r" b="b"/>
              <a:pathLst>
                <a:path w="765367" h="511455">
                  <a:moveTo>
                    <a:pt x="413091" y="15112"/>
                  </a:moveTo>
                  <a:lnTo>
                    <a:pt x="758677" y="471314"/>
                  </a:lnTo>
                  <a:cubicBezTo>
                    <a:pt x="764414" y="478888"/>
                    <a:pt x="765368" y="489057"/>
                    <a:pt x="761139" y="497566"/>
                  </a:cubicBezTo>
                  <a:cubicBezTo>
                    <a:pt x="756910" y="506074"/>
                    <a:pt x="748228" y="511455"/>
                    <a:pt x="738727" y="511455"/>
                  </a:cubicBezTo>
                  <a:lnTo>
                    <a:pt x="26641" y="511455"/>
                  </a:lnTo>
                  <a:cubicBezTo>
                    <a:pt x="17140" y="511455"/>
                    <a:pt x="8458" y="506074"/>
                    <a:pt x="4229" y="497566"/>
                  </a:cubicBezTo>
                  <a:cubicBezTo>
                    <a:pt x="0" y="489057"/>
                    <a:pt x="954" y="478888"/>
                    <a:pt x="6691" y="471314"/>
                  </a:cubicBezTo>
                  <a:lnTo>
                    <a:pt x="352277" y="15112"/>
                  </a:lnTo>
                  <a:cubicBezTo>
                    <a:pt x="359488" y="5593"/>
                    <a:pt x="370741" y="0"/>
                    <a:pt x="382684" y="0"/>
                  </a:cubicBezTo>
                  <a:cubicBezTo>
                    <a:pt x="394627" y="0"/>
                    <a:pt x="405880" y="5593"/>
                    <a:pt x="413091" y="15112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15890482-7912-3630-2D39-D96762235B00}"/>
                </a:ext>
              </a:extLst>
            </p:cNvPr>
            <p:cNvSpPr txBox="1"/>
            <p:nvPr/>
          </p:nvSpPr>
          <p:spPr>
            <a:xfrm>
              <a:off x="127000" y="182406"/>
              <a:ext cx="558800" cy="31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6A00168-538D-322E-58AD-FB1D1EEA8750}"/>
              </a:ext>
            </a:extLst>
          </p:cNvPr>
          <p:cNvGrpSpPr/>
          <p:nvPr/>
        </p:nvGrpSpPr>
        <p:grpSpPr>
          <a:xfrm>
            <a:off x="6297359" y="-463532"/>
            <a:ext cx="14319000" cy="2791359"/>
            <a:chOff x="0" y="0"/>
            <a:chExt cx="1437638" cy="28025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56AD1D8-F738-3E96-EE27-FD4FDD8168BE}"/>
                </a:ext>
              </a:extLst>
            </p:cNvPr>
            <p:cNvSpPr/>
            <p:nvPr/>
          </p:nvSpPr>
          <p:spPr>
            <a:xfrm>
              <a:off x="7436" y="0"/>
              <a:ext cx="1422766" cy="280255"/>
            </a:xfrm>
            <a:custGeom>
              <a:avLst/>
              <a:gdLst/>
              <a:ahLst/>
              <a:cxnLst/>
              <a:rect l="l" t="t" r="r" b="b"/>
              <a:pathLst>
                <a:path w="1422766" h="280255">
                  <a:moveTo>
                    <a:pt x="1210782" y="0"/>
                  </a:moveTo>
                  <a:lnTo>
                    <a:pt x="8784" y="0"/>
                  </a:lnTo>
                  <a:cubicBezTo>
                    <a:pt x="5674" y="0"/>
                    <a:pt x="2827" y="1744"/>
                    <a:pt x="1413" y="4514"/>
                  </a:cubicBezTo>
                  <a:cubicBezTo>
                    <a:pt x="0" y="7285"/>
                    <a:pt x="260" y="10614"/>
                    <a:pt x="2085" y="13132"/>
                  </a:cubicBezTo>
                  <a:lnTo>
                    <a:pt x="186243" y="267123"/>
                  </a:lnTo>
                  <a:cubicBezTo>
                    <a:pt x="192224" y="275372"/>
                    <a:pt x="201795" y="280255"/>
                    <a:pt x="211984" y="280255"/>
                  </a:cubicBezTo>
                  <a:lnTo>
                    <a:pt x="1413982" y="280255"/>
                  </a:lnTo>
                  <a:cubicBezTo>
                    <a:pt x="1417092" y="280255"/>
                    <a:pt x="1419940" y="278511"/>
                    <a:pt x="1421353" y="275740"/>
                  </a:cubicBezTo>
                  <a:cubicBezTo>
                    <a:pt x="1422766" y="272970"/>
                    <a:pt x="1422507" y="269641"/>
                    <a:pt x="1420681" y="267123"/>
                  </a:cubicBezTo>
                  <a:lnTo>
                    <a:pt x="1236524" y="13132"/>
                  </a:lnTo>
                  <a:cubicBezTo>
                    <a:pt x="1230543" y="4883"/>
                    <a:pt x="1220971" y="0"/>
                    <a:pt x="12107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7D47B0EA-1D95-6C01-3323-E5E184F3CE14}"/>
                </a:ext>
              </a:extLst>
            </p:cNvPr>
            <p:cNvSpPr txBox="1"/>
            <p:nvPr/>
          </p:nvSpPr>
          <p:spPr>
            <a:xfrm>
              <a:off x="101600" y="-66675"/>
              <a:ext cx="1234438" cy="34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0" name="Freeform 20">
            <a:extLst>
              <a:ext uri="{FF2B5EF4-FFF2-40B4-BE49-F238E27FC236}">
                <a16:creationId xmlns:a16="http://schemas.microsoft.com/office/drawing/2014/main" id="{255048DC-A20F-9233-7526-3C296D18F36E}"/>
              </a:ext>
            </a:extLst>
          </p:cNvPr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316E65BB-C6F8-BAF6-15C6-4C7A3419A6AA}"/>
              </a:ext>
            </a:extLst>
          </p:cNvPr>
          <p:cNvSpPr txBox="1"/>
          <p:nvPr/>
        </p:nvSpPr>
        <p:spPr>
          <a:xfrm>
            <a:off x="8337626" y="227320"/>
            <a:ext cx="971060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MODERNIZACJA ENERGETYCZNA BUDYNKÓW MIESZKALNYCH POPEGEEROWSKICH</a:t>
            </a:r>
          </a:p>
        </p:txBody>
      </p:sp>
    </p:spTree>
    <p:extLst>
      <p:ext uri="{BB962C8B-B14F-4D97-AF65-F5344CB8AC3E}">
        <p14:creationId xmlns:p14="http://schemas.microsoft.com/office/powerpoint/2010/main" val="350153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1E929-530C-4F43-9E09-8EFFF590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9E946D-9C05-47B6-D8A0-E907C9F25033}"/>
              </a:ext>
            </a:extLst>
          </p:cNvPr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471242E-BA0A-6D16-5B0E-DA5F4211DA5B}"/>
              </a:ext>
            </a:extLst>
          </p:cNvPr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54223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45092FD-040E-68D4-9029-238EA91126B2}"/>
              </a:ext>
            </a:extLst>
          </p:cNvPr>
          <p:cNvSpPr/>
          <p:nvPr/>
        </p:nvSpPr>
        <p:spPr>
          <a:xfrm rot="2513844" flipH="1">
            <a:off x="15961901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F2A67A-FCE4-7D6B-1A35-D9517E116568}"/>
              </a:ext>
            </a:extLst>
          </p:cNvPr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5801B2C-CAF5-88F9-3BCB-43BDA6349B2F}"/>
              </a:ext>
            </a:extLst>
          </p:cNvPr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9658B4F-65E5-D8AE-7B27-39D2053A25A8}"/>
                </a:ext>
              </a:extLst>
            </p:cNvPr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196F130-17C8-8B04-DE33-35823C079FD2}"/>
                </a:ext>
              </a:extLst>
            </p:cNvPr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1128F8F-72DE-FDB1-5C67-18EEC828F69E}"/>
              </a:ext>
            </a:extLst>
          </p:cNvPr>
          <p:cNvSpPr txBox="1"/>
          <p:nvPr/>
        </p:nvSpPr>
        <p:spPr>
          <a:xfrm>
            <a:off x="14157001" y="809315"/>
            <a:ext cx="2166271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ELENA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8A5401F-C93C-DD51-5505-C9BBFA9DA31D}"/>
              </a:ext>
            </a:extLst>
          </p:cNvPr>
          <p:cNvSpPr txBox="1"/>
          <p:nvPr/>
        </p:nvSpPr>
        <p:spPr>
          <a:xfrm>
            <a:off x="1183467" y="2708275"/>
            <a:ext cx="16576776" cy="432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pl-PL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Koszty </a:t>
            </a: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robót</a:t>
            </a:r>
            <a:r>
              <a:rPr lang="en-US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</a:t>
            </a:r>
            <a:r>
              <a:rPr lang="en-US" sz="2500" b="1" spc="12" dirty="0" err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termomodernizacyjnych</a:t>
            </a:r>
            <a:r>
              <a:rPr lang="pl-PL" sz="2500" b="1" spc="12" dirty="0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 wynikające z przeprowadzonych postępowań o zamówienie - porównanie</a:t>
            </a:r>
            <a:endParaRPr lang="en-US" sz="2500" b="1" spc="12" dirty="0">
              <a:solidFill>
                <a:srgbClr val="23403D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BF48DE7-EF63-2820-AFA4-C8F2383A8D40}"/>
              </a:ext>
            </a:extLst>
          </p:cNvPr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4B5A32C-1431-BCBF-E06F-1C043984DDF7}"/>
              </a:ext>
            </a:extLst>
          </p:cNvPr>
          <p:cNvGrpSpPr/>
          <p:nvPr/>
        </p:nvGrpSpPr>
        <p:grpSpPr>
          <a:xfrm rot="-10800000">
            <a:off x="4986388" y="-589970"/>
            <a:ext cx="4612179" cy="3044235"/>
            <a:chOff x="0" y="0"/>
            <a:chExt cx="812800" cy="536483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FB8255F-CBC3-63C5-C19B-62F8D1D07C32}"/>
                </a:ext>
              </a:extLst>
            </p:cNvPr>
            <p:cNvSpPr/>
            <p:nvPr/>
          </p:nvSpPr>
          <p:spPr>
            <a:xfrm>
              <a:off x="23716" y="25028"/>
              <a:ext cx="765367" cy="511455"/>
            </a:xfrm>
            <a:custGeom>
              <a:avLst/>
              <a:gdLst/>
              <a:ahLst/>
              <a:cxnLst/>
              <a:rect l="l" t="t" r="r" b="b"/>
              <a:pathLst>
                <a:path w="765367" h="511455">
                  <a:moveTo>
                    <a:pt x="413091" y="15112"/>
                  </a:moveTo>
                  <a:lnTo>
                    <a:pt x="758677" y="471314"/>
                  </a:lnTo>
                  <a:cubicBezTo>
                    <a:pt x="764414" y="478888"/>
                    <a:pt x="765368" y="489057"/>
                    <a:pt x="761139" y="497566"/>
                  </a:cubicBezTo>
                  <a:cubicBezTo>
                    <a:pt x="756910" y="506074"/>
                    <a:pt x="748228" y="511455"/>
                    <a:pt x="738727" y="511455"/>
                  </a:cubicBezTo>
                  <a:lnTo>
                    <a:pt x="26641" y="511455"/>
                  </a:lnTo>
                  <a:cubicBezTo>
                    <a:pt x="17140" y="511455"/>
                    <a:pt x="8458" y="506074"/>
                    <a:pt x="4229" y="497566"/>
                  </a:cubicBezTo>
                  <a:cubicBezTo>
                    <a:pt x="0" y="489057"/>
                    <a:pt x="954" y="478888"/>
                    <a:pt x="6691" y="471314"/>
                  </a:cubicBezTo>
                  <a:lnTo>
                    <a:pt x="352277" y="15112"/>
                  </a:lnTo>
                  <a:cubicBezTo>
                    <a:pt x="359488" y="5593"/>
                    <a:pt x="370741" y="0"/>
                    <a:pt x="382684" y="0"/>
                  </a:cubicBezTo>
                  <a:cubicBezTo>
                    <a:pt x="394627" y="0"/>
                    <a:pt x="405880" y="5593"/>
                    <a:pt x="413091" y="15112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852E4FC-0BA7-04F5-7BF8-A9F21D316055}"/>
                </a:ext>
              </a:extLst>
            </p:cNvPr>
            <p:cNvSpPr txBox="1"/>
            <p:nvPr/>
          </p:nvSpPr>
          <p:spPr>
            <a:xfrm>
              <a:off x="127000" y="182406"/>
              <a:ext cx="558800" cy="315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ACCA5940-14DC-A391-6AA9-FF0D9B00FFC5}"/>
              </a:ext>
            </a:extLst>
          </p:cNvPr>
          <p:cNvGrpSpPr/>
          <p:nvPr/>
        </p:nvGrpSpPr>
        <p:grpSpPr>
          <a:xfrm>
            <a:off x="6297359" y="-463532"/>
            <a:ext cx="14319000" cy="2791359"/>
            <a:chOff x="0" y="0"/>
            <a:chExt cx="1437638" cy="28025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9D793C9-E545-5CCD-A3AE-10B867CFC5A9}"/>
                </a:ext>
              </a:extLst>
            </p:cNvPr>
            <p:cNvSpPr/>
            <p:nvPr/>
          </p:nvSpPr>
          <p:spPr>
            <a:xfrm>
              <a:off x="7436" y="0"/>
              <a:ext cx="1422766" cy="280255"/>
            </a:xfrm>
            <a:custGeom>
              <a:avLst/>
              <a:gdLst/>
              <a:ahLst/>
              <a:cxnLst/>
              <a:rect l="l" t="t" r="r" b="b"/>
              <a:pathLst>
                <a:path w="1422766" h="280255">
                  <a:moveTo>
                    <a:pt x="1210782" y="0"/>
                  </a:moveTo>
                  <a:lnTo>
                    <a:pt x="8784" y="0"/>
                  </a:lnTo>
                  <a:cubicBezTo>
                    <a:pt x="5674" y="0"/>
                    <a:pt x="2827" y="1744"/>
                    <a:pt x="1413" y="4514"/>
                  </a:cubicBezTo>
                  <a:cubicBezTo>
                    <a:pt x="0" y="7285"/>
                    <a:pt x="260" y="10614"/>
                    <a:pt x="2085" y="13132"/>
                  </a:cubicBezTo>
                  <a:lnTo>
                    <a:pt x="186243" y="267123"/>
                  </a:lnTo>
                  <a:cubicBezTo>
                    <a:pt x="192224" y="275372"/>
                    <a:pt x="201795" y="280255"/>
                    <a:pt x="211984" y="280255"/>
                  </a:cubicBezTo>
                  <a:lnTo>
                    <a:pt x="1413982" y="280255"/>
                  </a:lnTo>
                  <a:cubicBezTo>
                    <a:pt x="1417092" y="280255"/>
                    <a:pt x="1419940" y="278511"/>
                    <a:pt x="1421353" y="275740"/>
                  </a:cubicBezTo>
                  <a:cubicBezTo>
                    <a:pt x="1422766" y="272970"/>
                    <a:pt x="1422507" y="269641"/>
                    <a:pt x="1420681" y="267123"/>
                  </a:cubicBezTo>
                  <a:lnTo>
                    <a:pt x="1236524" y="13132"/>
                  </a:lnTo>
                  <a:cubicBezTo>
                    <a:pt x="1230543" y="4883"/>
                    <a:pt x="1220971" y="0"/>
                    <a:pt x="12107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860CC99E-4B0B-7721-4A7D-7CC039CA8419}"/>
                </a:ext>
              </a:extLst>
            </p:cNvPr>
            <p:cNvSpPr txBox="1"/>
            <p:nvPr/>
          </p:nvSpPr>
          <p:spPr>
            <a:xfrm>
              <a:off x="101600" y="-66675"/>
              <a:ext cx="1234438" cy="34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CCD48BD1-C1FC-2A40-5286-B930A5A85E58}"/>
              </a:ext>
            </a:extLst>
          </p:cNvPr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7452619-D09A-D82E-A606-9025531B15E2}"/>
              </a:ext>
            </a:extLst>
          </p:cNvPr>
          <p:cNvSpPr txBox="1"/>
          <p:nvPr/>
        </p:nvSpPr>
        <p:spPr>
          <a:xfrm>
            <a:off x="8337626" y="227320"/>
            <a:ext cx="9710606" cy="184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b="1" dirty="0">
                <a:solidFill>
                  <a:srgbClr val="FFFFFF"/>
                </a:solidFill>
                <a:latin typeface="TT Norms Bold"/>
                <a:ea typeface="TT Norms Bold"/>
                <a:cs typeface="TT Norms Bold"/>
                <a:sym typeface="TT Norms Bold"/>
              </a:rPr>
              <a:t>MODERNIZACJA ENERGETYCZNA BUDYNKÓW MIESZKALNYCH POPEGEEROWSKICH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D6BD9E0-17BC-4B3C-D6C0-CEE6B16AAB00}"/>
              </a:ext>
            </a:extLst>
          </p:cNvPr>
          <p:cNvSpPr txBox="1"/>
          <p:nvPr/>
        </p:nvSpPr>
        <p:spPr>
          <a:xfrm>
            <a:off x="8191638" y="3392006"/>
            <a:ext cx="4761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effectLst/>
                <a:latin typeface="TT Norm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Budynki wielolokalowe</a:t>
            </a:r>
            <a:endParaRPr lang="pl-PL" dirty="0">
              <a:latin typeface="TT Norms" panose="020B0604020202020204" charset="0"/>
            </a:endParaRPr>
          </a:p>
        </p:txBody>
      </p:sp>
      <p:pic>
        <p:nvPicPr>
          <p:cNvPr id="26" name="Obraz 25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AD4E6F71-CC64-F0D8-075F-DE0EBC2AB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34324" r="2986" b="7098"/>
          <a:stretch>
            <a:fillRect/>
          </a:stretch>
        </p:blipFill>
        <p:spPr>
          <a:xfrm>
            <a:off x="1267251" y="3778656"/>
            <a:ext cx="16200877" cy="5721811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FC5C18DE-2519-19CA-77D9-D4301C09D0DE}"/>
              </a:ext>
            </a:extLst>
          </p:cNvPr>
          <p:cNvSpPr txBox="1"/>
          <p:nvPr/>
        </p:nvSpPr>
        <p:spPr>
          <a:xfrm>
            <a:off x="1447800" y="4508510"/>
            <a:ext cx="2605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Koszty realizacji zadań termomodernizacyjnych [PLN]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624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34500" y="-443877"/>
            <a:ext cx="13168026" cy="11316273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23403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86950" y="-2642796"/>
            <a:ext cx="13708112" cy="11783448"/>
            <a:chOff x="0" y="0"/>
            <a:chExt cx="812800" cy="698680"/>
          </a:xfrm>
        </p:grpSpPr>
        <p:sp>
          <p:nvSpPr>
            <p:cNvPr id="6" name="Freeform 6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81393" y="7918934"/>
            <a:ext cx="4883744" cy="4273276"/>
            <a:chOff x="0" y="0"/>
            <a:chExt cx="812800" cy="711200"/>
          </a:xfrm>
        </p:grpSpPr>
        <p:sp>
          <p:nvSpPr>
            <p:cNvPr id="12" name="Freeform 12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D7363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3403D">
                <a:alpha val="89804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0046427" y="1287867"/>
            <a:ext cx="9137786" cy="7852785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363840" y="1560644"/>
            <a:ext cx="10502693" cy="7307231"/>
            <a:chOff x="0" y="0"/>
            <a:chExt cx="1003955" cy="698500"/>
          </a:xfrm>
        </p:grpSpPr>
        <p:sp>
          <p:nvSpPr>
            <p:cNvPr id="26" name="Freeform 26"/>
            <p:cNvSpPr/>
            <p:nvPr/>
          </p:nvSpPr>
          <p:spPr>
            <a:xfrm>
              <a:off x="4246" y="0"/>
              <a:ext cx="995462" cy="698500"/>
            </a:xfrm>
            <a:custGeom>
              <a:avLst/>
              <a:gdLst/>
              <a:ahLst/>
              <a:cxnLst/>
              <a:rect l="l" t="t" r="r" b="b"/>
              <a:pathLst>
                <a:path w="995462" h="698500">
                  <a:moveTo>
                    <a:pt x="988588" y="368364"/>
                  </a:moveTo>
                  <a:lnTo>
                    <a:pt x="807630" y="679386"/>
                  </a:lnTo>
                  <a:cubicBezTo>
                    <a:pt x="800745" y="691220"/>
                    <a:pt x="788086" y="698500"/>
                    <a:pt x="774395" y="698500"/>
                  </a:cubicBezTo>
                  <a:lnTo>
                    <a:pt x="221068" y="698500"/>
                  </a:lnTo>
                  <a:cubicBezTo>
                    <a:pt x="207377" y="698500"/>
                    <a:pt x="194718" y="691220"/>
                    <a:pt x="187833" y="679386"/>
                  </a:cubicBezTo>
                  <a:lnTo>
                    <a:pt x="6875" y="368364"/>
                  </a:lnTo>
                  <a:cubicBezTo>
                    <a:pt x="0" y="356549"/>
                    <a:pt x="0" y="341951"/>
                    <a:pt x="6875" y="330136"/>
                  </a:cubicBezTo>
                  <a:lnTo>
                    <a:pt x="187833" y="19114"/>
                  </a:lnTo>
                  <a:cubicBezTo>
                    <a:pt x="194718" y="7280"/>
                    <a:pt x="207377" y="0"/>
                    <a:pt x="221068" y="0"/>
                  </a:cubicBezTo>
                  <a:lnTo>
                    <a:pt x="774395" y="0"/>
                  </a:lnTo>
                  <a:cubicBezTo>
                    <a:pt x="788086" y="0"/>
                    <a:pt x="800745" y="7280"/>
                    <a:pt x="807630" y="19114"/>
                  </a:cubicBezTo>
                  <a:lnTo>
                    <a:pt x="988588" y="330136"/>
                  </a:lnTo>
                  <a:cubicBezTo>
                    <a:pt x="995463" y="341951"/>
                    <a:pt x="995463" y="356549"/>
                    <a:pt x="988588" y="368364"/>
                  </a:cubicBezTo>
                  <a:close/>
                </a:path>
              </a:pathLst>
            </a:custGeom>
            <a:blipFill>
              <a:blip r:embed="rId10"/>
              <a:stretch>
                <a:fillRect l="141" t="-3043" r="141" b="-3043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7" name="Freeform 27"/>
          <p:cNvSpPr/>
          <p:nvPr/>
        </p:nvSpPr>
        <p:spPr>
          <a:xfrm>
            <a:off x="-465592" y="9702769"/>
            <a:ext cx="2021342" cy="793377"/>
          </a:xfrm>
          <a:custGeom>
            <a:avLst/>
            <a:gdLst/>
            <a:ahLst/>
            <a:cxnLst/>
            <a:rect l="l" t="t" r="r" b="b"/>
            <a:pathLst>
              <a:path w="2021342" h="793377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600391" y="449755"/>
            <a:ext cx="4009744" cy="1336340"/>
          </a:xfrm>
          <a:custGeom>
            <a:avLst/>
            <a:gdLst/>
            <a:ahLst/>
            <a:cxnLst/>
            <a:rect l="l" t="t" r="r" b="b"/>
            <a:pathLst>
              <a:path w="4009744" h="1336340">
                <a:moveTo>
                  <a:pt x="0" y="0"/>
                </a:moveTo>
                <a:lnTo>
                  <a:pt x="4009745" y="0"/>
                </a:lnTo>
                <a:lnTo>
                  <a:pt x="4009745" y="1336340"/>
                </a:lnTo>
                <a:lnTo>
                  <a:pt x="0" y="13363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002643" y="2345204"/>
            <a:ext cx="7778750" cy="104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1"/>
              </a:lnSpc>
            </a:pPr>
            <a:r>
              <a:rPr lang="en-US" sz="4001" b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DZIĘKUJĘ</a:t>
            </a:r>
          </a:p>
          <a:p>
            <a:pPr algn="l">
              <a:lnSpc>
                <a:spcPts val="4001"/>
              </a:lnSpc>
            </a:pPr>
            <a:r>
              <a:rPr lang="en-US" sz="4001" b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ZA UWAGĘ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7403928"/>
            <a:ext cx="942782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3403D"/>
                </a:solidFill>
                <a:latin typeface="TT Norms Bold"/>
                <a:ea typeface="TT Norms Bold"/>
                <a:cs typeface="TT Norms Bold"/>
                <a:sym typeface="TT Norms Bold"/>
              </a:rPr>
              <a:t>Waldemar Miśko </a:t>
            </a:r>
            <a:r>
              <a:rPr lang="en-US" sz="2500">
                <a:solidFill>
                  <a:srgbClr val="23403D"/>
                </a:solidFill>
                <a:latin typeface="TT Norms"/>
                <a:ea typeface="TT Norms"/>
                <a:cs typeface="TT Norms"/>
                <a:sym typeface="TT Norms"/>
              </a:rPr>
              <a:t>- Prezes Zarządu 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02643" y="6231680"/>
            <a:ext cx="4667250" cy="994202"/>
            <a:chOff x="0" y="0"/>
            <a:chExt cx="1229235" cy="26184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29235" cy="261847"/>
            </a:xfrm>
            <a:custGeom>
              <a:avLst/>
              <a:gdLst/>
              <a:ahLst/>
              <a:cxnLst/>
              <a:rect l="l" t="t" r="r" b="b"/>
              <a:pathLst>
                <a:path w="1229235" h="261847">
                  <a:moveTo>
                    <a:pt x="24882" y="0"/>
                  </a:moveTo>
                  <a:lnTo>
                    <a:pt x="1204353" y="0"/>
                  </a:lnTo>
                  <a:cubicBezTo>
                    <a:pt x="1210952" y="0"/>
                    <a:pt x="1217281" y="2621"/>
                    <a:pt x="1221947" y="7288"/>
                  </a:cubicBezTo>
                  <a:cubicBezTo>
                    <a:pt x="1226613" y="11954"/>
                    <a:pt x="1229235" y="18283"/>
                    <a:pt x="1229235" y="24882"/>
                  </a:cubicBezTo>
                  <a:lnTo>
                    <a:pt x="1229235" y="236966"/>
                  </a:lnTo>
                  <a:cubicBezTo>
                    <a:pt x="1229235" y="243565"/>
                    <a:pt x="1226613" y="249893"/>
                    <a:pt x="1221947" y="254560"/>
                  </a:cubicBezTo>
                  <a:cubicBezTo>
                    <a:pt x="1217281" y="259226"/>
                    <a:pt x="1210952" y="261847"/>
                    <a:pt x="1204353" y="261847"/>
                  </a:cubicBezTo>
                  <a:lnTo>
                    <a:pt x="24882" y="261847"/>
                  </a:lnTo>
                  <a:cubicBezTo>
                    <a:pt x="18283" y="261847"/>
                    <a:pt x="11954" y="259226"/>
                    <a:pt x="7288" y="254560"/>
                  </a:cubicBezTo>
                  <a:cubicBezTo>
                    <a:pt x="2621" y="249893"/>
                    <a:pt x="0" y="243565"/>
                    <a:pt x="0" y="236966"/>
                  </a:cubicBezTo>
                  <a:lnTo>
                    <a:pt x="0" y="24882"/>
                  </a:lnTo>
                  <a:cubicBezTo>
                    <a:pt x="0" y="18283"/>
                    <a:pt x="2621" y="11954"/>
                    <a:pt x="7288" y="7288"/>
                  </a:cubicBezTo>
                  <a:cubicBezTo>
                    <a:pt x="11954" y="2621"/>
                    <a:pt x="18283" y="0"/>
                    <a:pt x="24882" y="0"/>
                  </a:cubicBezTo>
                  <a:close/>
                </a:path>
              </a:pathLst>
            </a:custGeom>
            <a:solidFill>
              <a:srgbClr val="1D7363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66675"/>
              <a:ext cx="1229235" cy="328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335</Words>
  <Application>Microsoft Office PowerPoint</Application>
  <PresentationFormat>Niestandardowy</PresentationFormat>
  <Paragraphs>48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TT Norms</vt:lpstr>
      <vt:lpstr>Calibri</vt:lpstr>
      <vt:lpstr>Arial</vt:lpstr>
      <vt:lpstr>TT Norms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PGRy 30.10.2025</dc:title>
  <dc:creator>Agnieszka Zielińska-Maciąg</dc:creator>
  <cp:lastModifiedBy>Klaudia Kalinowska</cp:lastModifiedBy>
  <cp:revision>28</cp:revision>
  <dcterms:created xsi:type="dcterms:W3CDTF">2006-08-16T00:00:00Z</dcterms:created>
  <dcterms:modified xsi:type="dcterms:W3CDTF">2026-01-27T13:16:27Z</dcterms:modified>
  <dc:identifier>DAG3Plk2Ksw</dc:identifier>
</cp:coreProperties>
</file>